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96" r:id="rId4"/>
    <p:sldId id="323" r:id="rId5"/>
    <p:sldId id="341" r:id="rId6"/>
    <p:sldId id="324" r:id="rId7"/>
    <p:sldId id="325" r:id="rId8"/>
    <p:sldId id="327" r:id="rId9"/>
    <p:sldId id="328" r:id="rId10"/>
    <p:sldId id="326" r:id="rId11"/>
    <p:sldId id="308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30" d="100"/>
          <a:sy n="130" d="100"/>
        </p:scale>
        <p:origin x="9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71896-92A8-4550-8AA9-4EDCD018FD96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60362-E6FF-4EBB-ACDF-08D93514F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07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60362-E6FF-4EBB-ACDF-08D93514F6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7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38B8C-03F3-476B-9015-182654298C2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34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38B8C-03F3-476B-9015-182654298C2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6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38B8C-03F3-476B-9015-182654298C2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04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38B8C-03F3-476B-9015-182654298C2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65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584548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656658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45050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62062"/>
            <a:ext cx="8229600" cy="6014907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800"/>
            </a:lvl1pPr>
            <a:lvl2pPr marL="268288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600"/>
            </a:lvl2pPr>
            <a:lvl3pPr marL="536575" indent="-268288">
              <a:spcBef>
                <a:spcPts val="600"/>
              </a:spcBef>
              <a:spcAft>
                <a:spcPts val="600"/>
              </a:spcAft>
              <a:defRPr sz="2400"/>
            </a:lvl3pPr>
            <a:lvl4pPr marL="804863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/>
            </a:lvl4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5454008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473006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60806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135377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96217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037561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397428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06181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377034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D3B5-AA47-4FF5-BAE0-FF15366222A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137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3098775"/>
          </a:xfrm>
        </p:spPr>
        <p:txBody>
          <a:bodyPr>
            <a:normAutofit fontScale="90000"/>
          </a:bodyPr>
          <a:lstStyle/>
          <a:p>
            <a:r>
              <a:rPr lang="de-AT" sz="5300" b="1" dirty="0">
                <a:solidFill>
                  <a:srgbClr val="C00000"/>
                </a:solidFill>
              </a:rPr>
              <a:t>WGG - Novelle 2019</a:t>
            </a:r>
            <a:br>
              <a:rPr lang="de-AT" sz="5300" b="1" dirty="0">
                <a:solidFill>
                  <a:srgbClr val="C00000"/>
                </a:solidFill>
              </a:rPr>
            </a:br>
            <a:r>
              <a:rPr lang="de-AT" sz="2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BGBl. I Nr. 85/2019</a:t>
            </a:r>
            <a:br>
              <a:rPr lang="de-AT" sz="27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de-AT" sz="31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AT" sz="3100" b="1" dirty="0">
                <a:solidFill>
                  <a:schemeClr val="bg1">
                    <a:lumMod val="50000"/>
                  </a:schemeClr>
                </a:solidFill>
              </a:rPr>
              <a:t>WS 4: Qualitätssicherung für </a:t>
            </a:r>
            <a:r>
              <a:rPr lang="de-AT" sz="3100" b="1" dirty="0" err="1">
                <a:solidFill>
                  <a:schemeClr val="bg1">
                    <a:lumMod val="50000"/>
                  </a:schemeClr>
                </a:solidFill>
              </a:rPr>
              <a:t>VStd</a:t>
            </a:r>
            <a:r>
              <a:rPr lang="de-AT" sz="3100" b="1" dirty="0">
                <a:solidFill>
                  <a:schemeClr val="bg1">
                    <a:lumMod val="50000"/>
                  </a:schemeClr>
                </a:solidFill>
              </a:rPr>
              <a:t>./GF/AR</a:t>
            </a:r>
            <a:br>
              <a:rPr lang="de-AT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de-AT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AT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Alois Feichtinger</a:t>
            </a:r>
            <a:br>
              <a:rPr lang="de-AT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de-AT" sz="3100" b="1" dirty="0">
                <a:solidFill>
                  <a:schemeClr val="bg1">
                    <a:lumMod val="50000"/>
                  </a:schemeClr>
                </a:solidFill>
              </a:rPr>
            </a:br>
            <a:endParaRPr lang="de-AT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5" descr="GBV_symbol_color_72.png">
            <a:extLst>
              <a:ext uri="{FF2B5EF4-FFF2-40B4-BE49-F238E27FC236}">
                <a16:creationId xmlns:a16="http://schemas.microsoft.com/office/drawing/2014/main" id="{38D8FDFD-C32E-40C4-AB4D-87B5976C8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880" y="620688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02932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1489273"/>
            <a:ext cx="79208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dirty="0">
                <a:latin typeface="+mj-lt"/>
              </a:rPr>
              <a:t>URG - Anwendung nur bedingt, da </a:t>
            </a:r>
            <a:r>
              <a:rPr lang="de-AT" sz="2400" dirty="0">
                <a:latin typeface="+mj-lt"/>
              </a:rPr>
              <a:t>GBV langfristig finanzieren </a:t>
            </a:r>
            <a:r>
              <a:rPr lang="de-AT" sz="2000" dirty="0">
                <a:latin typeface="+mj-lt"/>
              </a:rPr>
              <a:t> </a:t>
            </a:r>
            <a:br>
              <a:rPr lang="de-AT" sz="2000" dirty="0">
                <a:latin typeface="+mj-lt"/>
              </a:rPr>
            </a:br>
            <a:endParaRPr lang="de-AT" sz="2000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Einführung URG zur Insolvenzprophylaxe im Jahr 1997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persönliche Haftung GF/</a:t>
            </a:r>
            <a:r>
              <a:rPr lang="de-AT" sz="2000" dirty="0" err="1">
                <a:latin typeface="+mj-lt"/>
              </a:rPr>
              <a:t>VStd</a:t>
            </a:r>
            <a:r>
              <a:rPr lang="de-AT" sz="2000" dirty="0">
                <a:latin typeface="+mj-lt"/>
              </a:rPr>
              <a:t> u.a. bei Nichterreichung zweier Kennzahlen (Eigenmittelquote mindestens 8 % und fiktive Schuldentilgungsdauer höchstens 15 Jahre)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WRN 1999: Erleichterung für GBV hinsichtlich der </a:t>
            </a:r>
            <a:r>
              <a:rPr lang="de-AT" sz="2000" dirty="0" err="1">
                <a:latin typeface="+mj-lt"/>
              </a:rPr>
              <a:t>fSTD</a:t>
            </a:r>
            <a:r>
              <a:rPr lang="de-AT" sz="2000" dirty="0">
                <a:latin typeface="+mj-lt"/>
              </a:rPr>
              <a:t> in § 7 Abs. 7 WGG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WGG-Novelle 2016: Entfall dieser Bestimmung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WGG-Novelle 2019: </a:t>
            </a:r>
            <a:r>
              <a:rPr lang="de-AT" sz="2000" b="1" dirty="0">
                <a:latin typeface="+mj-lt"/>
              </a:rPr>
              <a:t>Nichtanwendung der Haftungsbestimmung aus der Nichterreichung der beiden Kennzahlen für GBV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AT" sz="2000" dirty="0">
                <a:latin typeface="+mj-lt"/>
              </a:rPr>
              <a:t>gilt für Geschäftsjahre, die nach dem 31.12.2018 beginnen</a:t>
            </a:r>
            <a:br>
              <a:rPr lang="de-AT" sz="2000" dirty="0">
                <a:latin typeface="+mj-lt"/>
              </a:rPr>
            </a:br>
            <a:endParaRPr lang="de-AT" sz="2000" dirty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de-AT" sz="2000" b="1" dirty="0">
                <a:latin typeface="+mj-lt"/>
              </a:rPr>
              <a:t>Achtung: </a:t>
            </a:r>
            <a:r>
              <a:rPr lang="de-AT" sz="2000" dirty="0">
                <a:latin typeface="+mj-lt"/>
              </a:rPr>
              <a:t>die Kennzahlen haben weiterhin betriebswirtschaftliche Relevanz!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10</a:t>
            </a:fld>
            <a:endParaRPr lang="de-A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21A4FDD-B3EF-42AA-BC39-7C3477621C64}"/>
              </a:ext>
            </a:extLst>
          </p:cNvPr>
          <p:cNvSpPr/>
          <p:nvPr/>
        </p:nvSpPr>
        <p:spPr>
          <a:xfrm>
            <a:off x="916274" y="332655"/>
            <a:ext cx="72163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3600" b="1" dirty="0">
                <a:solidFill>
                  <a:srgbClr val="C00000"/>
                </a:solidFill>
              </a:rPr>
              <a:t>Unternehmensreorganisationsgesetz</a:t>
            </a:r>
            <a:br>
              <a:rPr lang="de-DE" sz="3600" b="1" dirty="0">
                <a:solidFill>
                  <a:srgbClr val="C00000"/>
                </a:solidFill>
              </a:rPr>
            </a:br>
            <a:r>
              <a:rPr lang="de-DE" sz="2400" b="1" dirty="0">
                <a:solidFill>
                  <a:srgbClr val="C00000"/>
                </a:solidFill>
              </a:rPr>
              <a:t>(URG - § 7 Abs. 7 WGG)</a:t>
            </a:r>
          </a:p>
        </p:txBody>
      </p:sp>
      <p:pic>
        <p:nvPicPr>
          <p:cNvPr id="6" name="Picture 5" descr="GBV_symbol_color_72.png">
            <a:extLst>
              <a:ext uri="{FF2B5EF4-FFF2-40B4-BE49-F238E27FC236}">
                <a16:creationId xmlns:a16="http://schemas.microsoft.com/office/drawing/2014/main" id="{194E928D-87B3-4F29-B8D8-A321A643C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85972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03285" y="1513186"/>
            <a:ext cx="8064896" cy="5344814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de-AT" sz="2400" dirty="0">
                <a:solidFill>
                  <a:prstClr val="black"/>
                </a:solidFill>
                <a:latin typeface="+mj-lt"/>
              </a:rPr>
              <a:t>Befristete Optionsmöglichkeit zur </a:t>
            </a:r>
            <a:r>
              <a:rPr lang="de-AT" sz="2400" b="1" dirty="0">
                <a:solidFill>
                  <a:srgbClr val="C00000"/>
                </a:solidFill>
                <a:latin typeface="+mj-lt"/>
              </a:rPr>
              <a:t>Verwaltungsvereinigung</a:t>
            </a:r>
            <a:r>
              <a:rPr lang="de-AT" sz="2400" dirty="0">
                <a:solidFill>
                  <a:prstClr val="black"/>
                </a:solidFill>
                <a:latin typeface="+mj-lt"/>
              </a:rPr>
              <a:t>, sofern &lt; 2000 Wohnungen</a:t>
            </a:r>
          </a:p>
          <a:p>
            <a:pPr lvl="0">
              <a:spcBef>
                <a:spcPts val="0"/>
              </a:spcBef>
            </a:pPr>
            <a:endParaRPr lang="de-AT" sz="1400" dirty="0">
              <a:solidFill>
                <a:prstClr val="black"/>
              </a:solidFill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innerhalb von zwei Jahren </a:t>
            </a:r>
            <a:r>
              <a:rPr lang="de-AT" sz="2000" dirty="0">
                <a:solidFill>
                  <a:prstClr val="black"/>
                </a:solidFill>
                <a:latin typeface="+mj-lt"/>
              </a:rPr>
              <a:t>ab Inkrafttreten der Novelle </a:t>
            </a:r>
            <a:r>
              <a:rPr lang="de-AT" sz="2000" b="1" dirty="0">
                <a:solidFill>
                  <a:prstClr val="black"/>
                </a:solidFill>
                <a:latin typeface="+mj-lt"/>
              </a:rPr>
              <a:t>schriftliche Mitteilung </a:t>
            </a:r>
            <a:r>
              <a:rPr lang="de-AT" sz="2000" dirty="0">
                <a:solidFill>
                  <a:prstClr val="black"/>
                </a:solidFill>
                <a:latin typeface="+mj-lt"/>
              </a:rPr>
              <a:t>an LReg, dass keine Bautätigkeit iSd § 7 = </a:t>
            </a:r>
            <a:r>
              <a:rPr lang="de-AT" sz="2000" b="1" dirty="0">
                <a:solidFill>
                  <a:prstClr val="black"/>
                </a:solidFill>
                <a:latin typeface="+mj-lt"/>
              </a:rPr>
              <a:t>gemeinnützige Verwaltungsvereinigung  </a:t>
            </a:r>
          </a:p>
          <a:p>
            <a:pPr>
              <a:spcBef>
                <a:spcPts val="0"/>
              </a:spcBef>
            </a:pPr>
            <a:endParaRPr lang="de-AT" sz="2000" dirty="0">
              <a:solidFill>
                <a:prstClr val="black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de-AT" sz="2000" dirty="0">
                <a:solidFill>
                  <a:prstClr val="black"/>
                </a:solidFill>
                <a:latin typeface="+mj-lt"/>
              </a:rPr>
              <a:t>danach gelten </a:t>
            </a:r>
            <a:r>
              <a:rPr lang="de-AT" sz="2000" b="1" dirty="0">
                <a:solidFill>
                  <a:prstClr val="black"/>
                </a:solidFill>
                <a:latin typeface="+mj-lt"/>
              </a:rPr>
              <a:t>nicht mehr</a:t>
            </a:r>
            <a:r>
              <a:rPr lang="de-AT" sz="2000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Sämtliche Bestimmungen des § 7 WGG, die sich auf die Errichtungstätigkeit beziehen</a:t>
            </a:r>
            <a:endParaRPr lang="de-AT" sz="2000" dirty="0">
              <a:solidFill>
                <a:prstClr val="black"/>
              </a:solidFill>
              <a:latin typeface="+mj-lt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§ 7 Abs. 5 WGG („Baupause“)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§ 7 Abs. 6 WGG („Reservekapital“)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§ 14 Abs. 1 Z 8 WGG (max. 1 % Rücklage) 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prstClr val="black"/>
                </a:solidFill>
                <a:latin typeface="+mj-lt"/>
              </a:rPr>
              <a:t>§ 14 Abs. 7 Z 4 WGG (keine Rücklagenzuführung der Grundentgelte, diese verbleiben im EVB)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de-AT" sz="1800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2400" b="1" dirty="0">
                <a:solidFill>
                  <a:prstClr val="black"/>
                </a:solidFill>
                <a:latin typeface="+mj-lt"/>
              </a:rPr>
              <a:t>Konsequenz: Entfall der Baupflicht!</a:t>
            </a:r>
          </a:p>
          <a:p>
            <a:endParaRPr lang="de-AT" sz="2600" dirty="0">
              <a:latin typeface="+mj-lt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11</a:t>
            </a:fld>
            <a:endParaRPr lang="de-A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73FF0C6-07DC-4BA3-B373-3EEC0DF51778}"/>
              </a:ext>
            </a:extLst>
          </p:cNvPr>
          <p:cNvSpPr/>
          <p:nvPr/>
        </p:nvSpPr>
        <p:spPr>
          <a:xfrm>
            <a:off x="1050185" y="332655"/>
            <a:ext cx="69485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3600" b="1" dirty="0">
                <a:solidFill>
                  <a:srgbClr val="C00000"/>
                </a:solidFill>
              </a:rPr>
              <a:t>Option zur Verwaltungsvereinigung</a:t>
            </a:r>
            <a:br>
              <a:rPr lang="de-DE" sz="3600" b="1" dirty="0">
                <a:solidFill>
                  <a:srgbClr val="C00000"/>
                </a:solidFill>
              </a:rPr>
            </a:br>
            <a:r>
              <a:rPr lang="de-DE" sz="2400" b="1" dirty="0">
                <a:solidFill>
                  <a:srgbClr val="C00000"/>
                </a:solidFill>
              </a:rPr>
              <a:t>(§ 39 Abs. 3 + 3a WGG)</a:t>
            </a:r>
          </a:p>
        </p:txBody>
      </p:sp>
      <p:pic>
        <p:nvPicPr>
          <p:cNvPr id="5" name="Picture 5" descr="GBV_symbol_color_72.png">
            <a:extLst>
              <a:ext uri="{FF2B5EF4-FFF2-40B4-BE49-F238E27FC236}">
                <a16:creationId xmlns:a16="http://schemas.microsoft.com/office/drawing/2014/main" id="{E94926E7-87D6-4AA2-BA56-4CC725B9E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75962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feld 8"/>
          <p:cNvSpPr txBox="1">
            <a:spLocks noChangeArrowheads="1"/>
          </p:cNvSpPr>
          <p:nvPr/>
        </p:nvSpPr>
        <p:spPr bwMode="auto">
          <a:xfrm>
            <a:off x="827584" y="1484784"/>
            <a:ext cx="7859216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AT" altLang="de-DE" sz="2800" dirty="0">
                <a:latin typeface="+mn-lt"/>
              </a:rPr>
              <a:t>Folgende öffentlich-rechtliche Bestimmungen:</a:t>
            </a:r>
          </a:p>
          <a:p>
            <a:endParaRPr lang="de-AT" altLang="de-DE" sz="1200" b="1" dirty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altLang="de-DE" sz="2400" dirty="0" err="1">
                <a:latin typeface="+mn-lt"/>
              </a:rPr>
              <a:t>Bezügeregelungen</a:t>
            </a:r>
            <a:r>
              <a:rPr lang="de-AT" altLang="de-DE" sz="2400" dirty="0">
                <a:latin typeface="+mn-lt"/>
              </a:rPr>
              <a:t> bei GBVs (§§ 25 + 26 WGG)</a:t>
            </a: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altLang="de-DE" sz="2400" dirty="0">
                <a:latin typeface="+mn-lt"/>
              </a:rPr>
              <a:t>Dienstkraftwägen (§ 25 WGG)</a:t>
            </a: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altLang="de-DE" sz="2400" dirty="0">
                <a:latin typeface="+mn-lt"/>
              </a:rPr>
              <a:t>Fit &amp; Proper (§ 24 Abs 1 WGG und §§ 2b + 3 Abs. 1 GRVO)</a:t>
            </a: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altLang="de-DE" sz="2400" dirty="0">
                <a:latin typeface="+mn-lt"/>
              </a:rPr>
              <a:t>Bedingte URG-Anwendung (§ 7 Abs. 7 WGG)</a:t>
            </a: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altLang="de-DE" sz="2400" dirty="0">
                <a:latin typeface="+mn-lt"/>
              </a:rPr>
              <a:t>Option zur Verwaltungsvereinigung (§ 39 Abs. 3 + 3a WGG)</a:t>
            </a:r>
          </a:p>
          <a:p>
            <a:endParaRPr lang="de-AT" altLang="de-DE" sz="1200" dirty="0">
              <a:latin typeface="+mn-lt"/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440D3B5-AA47-4FF5-BAE0-FF15366222AE}" type="slidenum">
              <a:rPr lang="de-AT" smtClean="0"/>
              <a:t>2</a:t>
            </a:fld>
            <a:endParaRPr lang="de-AT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7958B80-EDBC-434D-B2CB-B14E71A6F4ED}"/>
              </a:ext>
            </a:extLst>
          </p:cNvPr>
          <p:cNvSpPr txBox="1"/>
          <p:nvPr/>
        </p:nvSpPr>
        <p:spPr>
          <a:xfrm>
            <a:off x="3563888" y="62068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pic>
        <p:nvPicPr>
          <p:cNvPr id="5" name="Picture 5" descr="GBV_symbol_color_72.png">
            <a:extLst>
              <a:ext uri="{FF2B5EF4-FFF2-40B4-BE49-F238E27FC236}">
                <a16:creationId xmlns:a16="http://schemas.microsoft.com/office/drawing/2014/main" id="{420D6F15-56D0-483F-A81A-8BEFA9654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84295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5062" y="1394396"/>
            <a:ext cx="7773362" cy="51309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AT" sz="2400" b="1" dirty="0">
                <a:solidFill>
                  <a:srgbClr val="C00000"/>
                </a:solidFill>
              </a:rPr>
              <a:t>  </a:t>
            </a:r>
            <a:r>
              <a:rPr lang="de-AT" sz="2400" dirty="0"/>
              <a:t>Bezüge-Obergrenzen analog </a:t>
            </a:r>
            <a:r>
              <a:rPr lang="de-AT" sz="2400" i="1" dirty="0"/>
              <a:t>öffentlicher</a:t>
            </a:r>
            <a:r>
              <a:rPr lang="de-AT" sz="2400" dirty="0"/>
              <a:t> Unternehmen</a:t>
            </a:r>
          </a:p>
          <a:p>
            <a:pPr marL="0" indent="0">
              <a:spcBef>
                <a:spcPts val="0"/>
              </a:spcBef>
              <a:buNone/>
            </a:pPr>
            <a:endParaRPr lang="de-AT" sz="2000" dirty="0"/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Sämtliche Vergütungen, Aktiv- und Pensionsbezüge sowie Reisegebühren für Mitglieder des Vorstandes, Geschäftsführer, Mitglieder AR und Angestellte GBV sowie deren Beteiligungsgesellschaften müssen </a:t>
            </a:r>
            <a:r>
              <a:rPr lang="de-AT" sz="2000" b="1" dirty="0"/>
              <a:t>in angemessenem Verhältnis zur finanziellen Leistungskraft der Unternehmen, zum Umfang </a:t>
            </a:r>
            <a:r>
              <a:rPr lang="de-DE" sz="2000" b="1" dirty="0">
                <a:solidFill>
                  <a:srgbClr val="000000"/>
                </a:solidFill>
              </a:rPr>
              <a:t>(im Branchenvergleich der Wohnungswirtschaft) </a:t>
            </a:r>
            <a:r>
              <a:rPr lang="de-AT" sz="2000" b="1" dirty="0"/>
              <a:t>ihrer Bau- und Verwaltungstätigkeit sowie den Bezugsobergrenzen </a:t>
            </a:r>
            <a:r>
              <a:rPr lang="de-AT" sz="2000" dirty="0"/>
              <a:t>gemäß § 26 stehen.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für Anstellungsverträge </a:t>
            </a:r>
            <a:r>
              <a:rPr lang="de-AT" sz="2000" b="1" dirty="0"/>
              <a:t>bei Erst-Bestellung </a:t>
            </a:r>
            <a:r>
              <a:rPr lang="de-AT" sz="2000" u="sng" dirty="0"/>
              <a:t>(Wahlmöglichkeit für Altverträge bzw. Wiederbestellungen)</a:t>
            </a:r>
            <a:r>
              <a:rPr lang="de-AT" sz="2000" b="1" dirty="0"/>
              <a:t> </a:t>
            </a:r>
            <a:r>
              <a:rPr lang="de-AT" sz="2000" dirty="0"/>
              <a:t>von Mitgliedern des Vorstands sowie von Geschäftsführern GBV sind § 7 Abs. 1 Z 2 Stellenbesetzungsgesetz sowie §§ 2 und 3 </a:t>
            </a:r>
            <a:br>
              <a:rPr lang="de-AT" sz="2000" dirty="0"/>
            </a:br>
            <a:r>
              <a:rPr lang="de-AT" sz="2000" dirty="0"/>
              <a:t>Bundes-Vertragsschablonenverordnung sinngemäß anzuwenden.			</a:t>
            </a:r>
            <a:br>
              <a:rPr lang="de-AT" sz="2000" dirty="0"/>
            </a:br>
            <a:endParaRPr lang="de-AT" sz="2000" dirty="0"/>
          </a:p>
          <a:p>
            <a:pPr lvl="0">
              <a:buFont typeface="Courier New" panose="02070309020205020404" pitchFamily="49" charset="0"/>
              <a:buChar char="o"/>
            </a:pPr>
            <a:endParaRPr lang="de-AT" sz="1600" dirty="0"/>
          </a:p>
          <a:p>
            <a:pPr lvl="0"/>
            <a:endParaRPr lang="de-AT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8677196" y="14799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3</a:t>
            </a:fld>
            <a:endParaRPr lang="de-AT"/>
          </a:p>
        </p:txBody>
      </p:sp>
      <p:sp>
        <p:nvSpPr>
          <p:cNvPr id="9" name="Ellipse 8"/>
          <p:cNvSpPr/>
          <p:nvPr/>
        </p:nvSpPr>
        <p:spPr>
          <a:xfrm>
            <a:off x="8605188" y="113526"/>
            <a:ext cx="432048" cy="438259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A9A509-C2A4-44F5-ABEF-C6C30C4A77BE}"/>
              </a:ext>
            </a:extLst>
          </p:cNvPr>
          <p:cNvSpPr txBox="1"/>
          <p:nvPr/>
        </p:nvSpPr>
        <p:spPr>
          <a:xfrm>
            <a:off x="2915816" y="332655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Bezügeregelung</a:t>
            </a:r>
            <a:b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de-DE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(§ 25 + 26 WGG)</a:t>
            </a:r>
          </a:p>
        </p:txBody>
      </p:sp>
      <p:pic>
        <p:nvPicPr>
          <p:cNvPr id="8" name="Picture 5" descr="GBV_symbol_color_72.png">
            <a:extLst>
              <a:ext uri="{FF2B5EF4-FFF2-40B4-BE49-F238E27FC236}">
                <a16:creationId xmlns:a16="http://schemas.microsoft.com/office/drawing/2014/main" id="{7752C03B-92E8-4E06-929B-602C73B6A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01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37068" y="1198116"/>
            <a:ext cx="7741872" cy="4948169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de-AT" sz="2000" dirty="0"/>
              <a:t>Gemäß § 7 Abs. 1 Z 2 </a:t>
            </a:r>
            <a:r>
              <a:rPr lang="de-AT" sz="2000" b="1" dirty="0"/>
              <a:t>Stellenbesetzungsgesetz</a:t>
            </a:r>
            <a:r>
              <a:rPr lang="de-AT" sz="2000" dirty="0"/>
              <a:t> gelten </a:t>
            </a:r>
            <a:r>
              <a:rPr lang="de-AT" sz="2000" b="1" dirty="0"/>
              <a:t>folgende Bemessungskriterien</a:t>
            </a:r>
            <a:r>
              <a:rPr lang="de-AT" sz="2000" dirty="0"/>
              <a:t> für den Gesamtjahresbezug von GF/</a:t>
            </a:r>
            <a:r>
              <a:rPr lang="de-AT" sz="2000" dirty="0" err="1"/>
              <a:t>VStd</a:t>
            </a:r>
            <a:endParaRPr lang="de-AT" sz="2000" dirty="0"/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de-AT" sz="2000" dirty="0"/>
              <a:t>Aufgaben des Mitglieds der Geschäftsleitung</a:t>
            </a:r>
          </a:p>
          <a:p>
            <a:pPr lvl="2" algn="just">
              <a:spcBef>
                <a:spcPts val="300"/>
              </a:spcBef>
              <a:spcAft>
                <a:spcPts val="0"/>
              </a:spcAft>
            </a:pPr>
            <a:r>
              <a:rPr lang="de-AT" sz="2000" dirty="0"/>
              <a:t>durchschnittlicher Gesamtjahresbezug mit vergleichbaren Aufgaben in der Branche oder in vergleichbaren Branchen (unter Bedacht-</a:t>
            </a:r>
            <a:r>
              <a:rPr lang="de-AT" sz="2000" dirty="0" err="1"/>
              <a:t>nahme</a:t>
            </a:r>
            <a:r>
              <a:rPr lang="de-AT" sz="2000" dirty="0"/>
              <a:t> auf vergleichbare Unternehmen der öffentlichen Hand) </a:t>
            </a:r>
          </a:p>
          <a:p>
            <a:pPr lvl="2" algn="just">
              <a:spcBef>
                <a:spcPts val="300"/>
              </a:spcBef>
              <a:spcAft>
                <a:spcPts val="0"/>
              </a:spcAft>
            </a:pPr>
            <a:r>
              <a:rPr lang="de-AT" sz="2000" dirty="0"/>
              <a:t>die wirtschaftliche Lage, der nachhaltige Erfolg und die Zukunftsaussichten des Unternehmens</a:t>
            </a:r>
          </a:p>
          <a:p>
            <a:endParaRPr lang="de-DE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8677196" y="14799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</a:t>
            </a:r>
            <a:endParaRPr lang="de-DE" dirty="0"/>
          </a:p>
        </p:txBody>
      </p:sp>
      <p:sp>
        <p:nvSpPr>
          <p:cNvPr id="8" name="Foliennummernplatzhalt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D3B5-AA47-4FF5-BAE0-FF15366222AE}" type="slidenum">
              <a:rPr lang="de-AT" sz="1200" smtClean="0"/>
              <a:pPr algn="r"/>
              <a:t>4</a:t>
            </a:fld>
            <a:endParaRPr lang="de-AT" sz="1200" dirty="0"/>
          </a:p>
        </p:txBody>
      </p:sp>
      <p:sp>
        <p:nvSpPr>
          <p:cNvPr id="9" name="Ellipse 8"/>
          <p:cNvSpPr/>
          <p:nvPr/>
        </p:nvSpPr>
        <p:spPr>
          <a:xfrm>
            <a:off x="8605188" y="113526"/>
            <a:ext cx="432048" cy="438259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2736F62-82B4-4A69-B1A1-77B62806E1CC}"/>
              </a:ext>
            </a:extLst>
          </p:cNvPr>
          <p:cNvSpPr txBox="1"/>
          <p:nvPr/>
        </p:nvSpPr>
        <p:spPr>
          <a:xfrm>
            <a:off x="2915816" y="34172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Bezügeregelung</a:t>
            </a:r>
            <a:endParaRPr lang="de-DE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5" descr="GBV_symbol_color_72.png">
            <a:extLst>
              <a:ext uri="{FF2B5EF4-FFF2-40B4-BE49-F238E27FC236}">
                <a16:creationId xmlns:a16="http://schemas.microsoft.com/office/drawing/2014/main" id="{81D7ACE0-2F48-4503-8E13-9DF6982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921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37068" y="1198116"/>
            <a:ext cx="7741872" cy="4948169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de-AT" sz="2000" dirty="0"/>
              <a:t>Gemäß § 2 Abs. 1 </a:t>
            </a:r>
            <a:r>
              <a:rPr lang="de-AT" sz="2000" b="1" dirty="0"/>
              <a:t>Bundes-Vertragsschablonenverordnung</a:t>
            </a:r>
            <a:r>
              <a:rPr lang="de-AT" sz="2000" dirty="0"/>
              <a:t> ist bei der Vereinbarung und Ausgestaltung der einzelnen Vertragselemente entsprechend § 7 Abs. 1 Z 2 Stellenbesetzungsgesetz vorzugehen und </a:t>
            </a:r>
            <a:r>
              <a:rPr lang="de-AT" sz="2000" b="1" dirty="0"/>
              <a:t>insbesondere auch zu berücksichtigen</a:t>
            </a:r>
            <a:r>
              <a:rPr lang="de-AT" sz="2000" dirty="0"/>
              <a:t>					</a:t>
            </a:r>
          </a:p>
          <a:p>
            <a:pPr marL="457200" lvl="1" indent="-4572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2000" dirty="0"/>
              <a:t>ob das Unternehmen hauptsächlich gemeinwirtschaftliche Aufgaben wahrnimmt,</a:t>
            </a:r>
          </a:p>
          <a:p>
            <a:pPr marL="457200" lvl="1" indent="-4572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2000" dirty="0"/>
              <a:t>im nationalen oder internationalen Wettbewerb am Markt tätig ist,</a:t>
            </a:r>
          </a:p>
          <a:p>
            <a:pPr marL="457200" lvl="1" indent="-4572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2000" dirty="0"/>
              <a:t>welchen wirtschaftlichen Risiken das Unternehmen ausgesetzt ist und</a:t>
            </a:r>
          </a:p>
          <a:p>
            <a:pPr marL="457200" lvl="1" indent="-457200" algn="just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AT" sz="2000" dirty="0"/>
              <a:t>welches Maß an Verantwortung dem Leitungsorgan obliegt.</a:t>
            </a:r>
          </a:p>
          <a:p>
            <a:pPr lvl="2" algn="just">
              <a:spcBef>
                <a:spcPts val="300"/>
              </a:spcBef>
              <a:spcAft>
                <a:spcPts val="0"/>
              </a:spcAft>
            </a:pPr>
            <a:endParaRPr lang="de-AT" sz="2000" dirty="0"/>
          </a:p>
          <a:p>
            <a:endParaRPr lang="de-DE" sz="1800" dirty="0"/>
          </a:p>
        </p:txBody>
      </p:sp>
      <p:sp>
        <p:nvSpPr>
          <p:cNvPr id="8" name="Foliennummernplatzhalt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40D3B5-AA47-4FF5-BAE0-FF15366222A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604448" y="122590"/>
            <a:ext cx="432048" cy="438259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2736F62-82B4-4A69-B1A1-77B62806E1CC}"/>
              </a:ext>
            </a:extLst>
          </p:cNvPr>
          <p:cNvSpPr txBox="1"/>
          <p:nvPr/>
        </p:nvSpPr>
        <p:spPr>
          <a:xfrm>
            <a:off x="2915816" y="34172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Bezügeregelung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GBV_symbol_color_72.png">
            <a:extLst>
              <a:ext uri="{FF2B5EF4-FFF2-40B4-BE49-F238E27FC236}">
                <a16:creationId xmlns:a16="http://schemas.microsoft.com/office/drawing/2014/main" id="{924EAD0F-1BBA-48F4-9C8F-0A5B4FB09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48349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61251"/>
          </a:xfrm>
        </p:spPr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de-AT" sz="2000" dirty="0">
                <a:latin typeface="+mj-lt"/>
              </a:rPr>
              <a:t>Die sinngemäß anzuwendenden §§ 2 und 3 der </a:t>
            </a:r>
            <a:r>
              <a:rPr lang="de-AT" sz="2000" b="1" dirty="0">
                <a:latin typeface="+mj-lt"/>
              </a:rPr>
              <a:t>Bundes-Vertragsschablonenverordnung</a:t>
            </a:r>
            <a:r>
              <a:rPr lang="de-AT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AT" sz="2000" dirty="0">
                <a:latin typeface="+mj-lt"/>
              </a:rPr>
              <a:t>sehen insbes. folg. Punkte zur Berücksichtigung in Dienstverträgen von GF/</a:t>
            </a:r>
            <a:r>
              <a:rPr lang="de-AT" sz="2000" dirty="0" err="1">
                <a:latin typeface="+mj-lt"/>
              </a:rPr>
              <a:t>VStd</a:t>
            </a:r>
            <a:r>
              <a:rPr lang="de-AT" sz="2000" dirty="0">
                <a:latin typeface="+mj-lt"/>
              </a:rPr>
              <a:t> vor: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Schriftlichkeit (keine Nebenabreden)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Befristung auf längstens 5 Jahre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Leistung von Mehrarbeit und Überstunden im erforderlichen Ausmaß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Vereinbarung eines Gesamtjahresbezugs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variable Bezugsbestandteile müssen leistungs- und erfolgsorientiert sein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Dienstkraftwagen nur bei Betriebsnotwendigkeit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geldwerte Vorteile aus Organfunktionen in Konzern- und Beteiligungsgesellschaften sind an das Unternehmen abzuführen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Zustimmungserfordernis für Nebenbeschäftigungen und Beteiligungen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Urlaub bis zu 36 Werktagen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Entgeltfortzahlung bis maximal 6 Monate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Abfertigung maximal nach </a:t>
            </a:r>
            <a:r>
              <a:rPr lang="de-AT" sz="1900" dirty="0" err="1">
                <a:latin typeface="+mj-lt"/>
              </a:rPr>
              <a:t>AngG</a:t>
            </a:r>
            <a:endParaRPr lang="de-AT" sz="1900" dirty="0">
              <a:latin typeface="+mj-lt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unbegrenzte Verschwiegenheitsverpflichtung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AT" sz="1900" dirty="0">
                <a:latin typeface="+mj-lt"/>
              </a:rPr>
              <a:t>Pensionsregelung entweder durch Pensionskassenzusage oder Versicherung (Beitrag/Prämie max. 10 % des Jahresbruttogehaltes)</a:t>
            </a:r>
            <a:endParaRPr lang="de-DE" dirty="0"/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D3B5-AA47-4FF5-BAE0-FF15366222AE}" type="slidenum">
              <a:rPr lang="de-AT" sz="1200" smtClean="0"/>
              <a:pPr algn="r"/>
              <a:t>6</a:t>
            </a:fld>
            <a:endParaRPr lang="de-AT" sz="1200" dirty="0"/>
          </a:p>
        </p:txBody>
      </p:sp>
      <p:sp>
        <p:nvSpPr>
          <p:cNvPr id="8" name="Ellipse 7"/>
          <p:cNvSpPr/>
          <p:nvPr/>
        </p:nvSpPr>
        <p:spPr>
          <a:xfrm>
            <a:off x="8604448" y="149385"/>
            <a:ext cx="432048" cy="438259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312A626-36B1-4D76-9188-3F8ADB964A97}"/>
              </a:ext>
            </a:extLst>
          </p:cNvPr>
          <p:cNvSpPr/>
          <p:nvPr/>
        </p:nvSpPr>
        <p:spPr>
          <a:xfrm>
            <a:off x="2915816" y="332655"/>
            <a:ext cx="3217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3600" b="1" dirty="0" err="1">
                <a:solidFill>
                  <a:srgbClr val="C00000"/>
                </a:solidFill>
              </a:rPr>
              <a:t>Bezügeregelung</a:t>
            </a:r>
            <a:endParaRPr lang="de-DE" sz="24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GBV_symbol_color_72.png">
            <a:extLst>
              <a:ext uri="{FF2B5EF4-FFF2-40B4-BE49-F238E27FC236}">
                <a16:creationId xmlns:a16="http://schemas.microsoft.com/office/drawing/2014/main" id="{60195FB2-3F69-4FCC-850A-173DF1256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06059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1268760"/>
            <a:ext cx="7704856" cy="5047820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buNone/>
            </a:pPr>
            <a:r>
              <a:rPr lang="de-AT" sz="2200" b="1" dirty="0"/>
              <a:t>Entschließung des NR </a:t>
            </a:r>
            <a:r>
              <a:rPr lang="de-AT" sz="2200" dirty="0"/>
              <a:t>(zeitgleich mit Beschluss der WGG-Novelle 2019):</a:t>
            </a:r>
            <a:br>
              <a:rPr lang="de-AT" sz="2200" dirty="0"/>
            </a:br>
            <a:r>
              <a:rPr lang="de-AT" sz="2200" dirty="0"/>
              <a:t>Die BMDW wird aufgefordert die GRVO dergestalt anzupassen, dass die Bezüge von Vorstandsmitgliedern und Geschäftsführern gemeinnütziger Bauvereinigungen weiterhin mit den per 1.1.2019 branchenüblichen Höchstbezügen begrenzt sind (mit Valorisierung)</a:t>
            </a:r>
          </a:p>
          <a:p>
            <a:pPr marL="0" lvl="1" indent="0" algn="just">
              <a:buNone/>
            </a:pPr>
            <a:r>
              <a:rPr lang="de-AT" sz="2200" dirty="0"/>
              <a:t>Die Höchstbezüge waren durch den bisherigen § 26 WGG (idF vor WGG-Novelle 2019) und die dazu 12/2018 erfolgten Festlegungen in § 2a GRVO wie folgt begrenzt:</a:t>
            </a:r>
          </a:p>
          <a:p>
            <a:pPr lvl="2" algn="just"/>
            <a:r>
              <a:rPr lang="de-AT" sz="2200" dirty="0"/>
              <a:t>Endbruttobezug für Bundesbeamte der Dienstklasse IX </a:t>
            </a:r>
            <a:br>
              <a:rPr lang="de-AT" sz="2200" dirty="0"/>
            </a:br>
            <a:r>
              <a:rPr lang="de-AT" sz="2200" dirty="0"/>
              <a:t>(Allgemeine Verwaltung)</a:t>
            </a:r>
          </a:p>
          <a:p>
            <a:pPr lvl="2"/>
            <a:r>
              <a:rPr lang="de-AT" sz="2200" dirty="0"/>
              <a:t>max. 50 pauschalierte Überstunden</a:t>
            </a:r>
          </a:p>
          <a:p>
            <a:pPr lvl="2"/>
            <a:r>
              <a:rPr lang="de-AT" sz="2200" dirty="0"/>
              <a:t>Leistungsprämien im Höchstausmaß von 3 Monatsgehältern</a:t>
            </a:r>
          </a:p>
          <a:p>
            <a:pPr lvl="2"/>
            <a:r>
              <a:rPr lang="de-AT" sz="2200" dirty="0"/>
              <a:t>+ 25 % bei Mehrfachtätigkeit oder</a:t>
            </a:r>
          </a:p>
          <a:p>
            <a:pPr lvl="2" algn="just"/>
            <a:r>
              <a:rPr lang="de-AT" sz="2200" dirty="0"/>
              <a:t>+ 50 % bei Arbeitsbelastung auf Grund des besonderen Umfangs der Bau- und Verwaltungstätigkeit</a:t>
            </a:r>
          </a:p>
          <a:p>
            <a:pPr marL="0" lvl="1" indent="0">
              <a:buNone/>
            </a:pPr>
            <a:endParaRPr lang="de-AT" sz="1900" dirty="0">
              <a:latin typeface="+mj-lt"/>
            </a:endParaRPr>
          </a:p>
          <a:p>
            <a:endParaRPr lang="de-DE" dirty="0"/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D3B5-AA47-4FF5-BAE0-FF15366222AE}" type="slidenum">
              <a:rPr lang="de-AT" sz="1200" smtClean="0"/>
              <a:pPr algn="r"/>
              <a:t>7</a:t>
            </a:fld>
            <a:endParaRPr lang="de-AT" sz="1200" dirty="0"/>
          </a:p>
        </p:txBody>
      </p:sp>
      <p:sp>
        <p:nvSpPr>
          <p:cNvPr id="8" name="Ellipse 7"/>
          <p:cNvSpPr/>
          <p:nvPr/>
        </p:nvSpPr>
        <p:spPr>
          <a:xfrm>
            <a:off x="8460432" y="92056"/>
            <a:ext cx="571226" cy="528632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  <a:r>
              <a:rPr lang="de-DE">
                <a:solidFill>
                  <a:schemeClr val="tx1"/>
                </a:solidFill>
              </a:rPr>
              <a:t>!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E661029-A6F3-47BE-A075-B9A82F2660B0}"/>
              </a:ext>
            </a:extLst>
          </p:cNvPr>
          <p:cNvSpPr/>
          <p:nvPr/>
        </p:nvSpPr>
        <p:spPr>
          <a:xfrm>
            <a:off x="2915816" y="332655"/>
            <a:ext cx="3217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sz="3600" b="1" dirty="0" err="1">
                <a:solidFill>
                  <a:srgbClr val="C00000"/>
                </a:solidFill>
              </a:rPr>
              <a:t>Bezügeregelung</a:t>
            </a:r>
            <a:endParaRPr lang="de-DE" sz="24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GBV_symbol_color_72.png">
            <a:extLst>
              <a:ext uri="{FF2B5EF4-FFF2-40B4-BE49-F238E27FC236}">
                <a16:creationId xmlns:a16="http://schemas.microsoft.com/office/drawing/2014/main" id="{78682283-01EB-44DA-A831-9CB4508F8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33291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553321"/>
            <a:ext cx="7990126" cy="5143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AT" sz="2400" b="1" dirty="0">
                <a:solidFill>
                  <a:srgbClr val="C00000"/>
                </a:solidFill>
              </a:rPr>
              <a:t>  </a:t>
            </a:r>
            <a:r>
              <a:rPr lang="de-AT" sz="2400" dirty="0"/>
              <a:t>Einführung einer </a:t>
            </a:r>
            <a:r>
              <a:rPr lang="de-AT" sz="2400" b="1" dirty="0"/>
              <a:t>„Luxustangente“ </a:t>
            </a:r>
            <a:r>
              <a:rPr lang="de-AT" sz="2400" dirty="0"/>
              <a:t>bei Dienstwägen </a:t>
            </a:r>
            <a:br>
              <a:rPr lang="de-AT" sz="2400" dirty="0"/>
            </a:br>
            <a:endParaRPr lang="de-AT" sz="24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bei Anschaffung von Dienstwägen ist </a:t>
            </a:r>
            <a:r>
              <a:rPr lang="de-AT" sz="2000" b="1" dirty="0"/>
              <a:t>PKW-Angemessenheitsverordnung</a:t>
            </a:r>
            <a:r>
              <a:rPr lang="de-AT" sz="2000" dirty="0"/>
              <a:t> anzuwenden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„Luxustangente“ bei Dienstwägen begrenzt die </a:t>
            </a:r>
            <a:r>
              <a:rPr lang="de-AT" sz="2000" b="1" dirty="0"/>
              <a:t>Anschaffungskosten </a:t>
            </a:r>
            <a:r>
              <a:rPr lang="de-AT" sz="2000" dirty="0"/>
              <a:t>mit</a:t>
            </a:r>
            <a:r>
              <a:rPr lang="de-AT" sz="2000" b="1" dirty="0"/>
              <a:t> € 40.000</a:t>
            </a:r>
            <a:r>
              <a:rPr lang="de-AT" sz="2000" dirty="0"/>
              <a:t>  (inkl. Sonderausstattung, </a:t>
            </a:r>
            <a:r>
              <a:rPr lang="de-AT" sz="2000" dirty="0" err="1"/>
              <a:t>USt</a:t>
            </a:r>
            <a:r>
              <a:rPr lang="de-AT" sz="2000" dirty="0"/>
              <a:t> und </a:t>
            </a:r>
            <a:r>
              <a:rPr lang="de-AT" sz="2000" dirty="0" err="1"/>
              <a:t>NoVA</a:t>
            </a:r>
            <a:r>
              <a:rPr lang="de-AT" sz="2000" dirty="0"/>
              <a:t>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gilt </a:t>
            </a:r>
            <a:r>
              <a:rPr lang="de-AT" sz="2000" b="1" dirty="0"/>
              <a:t>auch für Leasingfahrzeuge </a:t>
            </a:r>
            <a:r>
              <a:rPr lang="de-AT" sz="2000" dirty="0"/>
              <a:t>(Anschaffungskosten, die der Leasingrate zugrunde liegen)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gilt </a:t>
            </a:r>
            <a:r>
              <a:rPr lang="de-AT" sz="2000" b="1" dirty="0"/>
              <a:t>auch für Gebrauchtfahrzeuge </a:t>
            </a:r>
            <a:r>
              <a:rPr lang="de-AT" sz="2000" dirty="0"/>
              <a:t>(soweit die Erstzulassung ≤ 5 Jahre zurückliegt ist auf die damaligen Verhältnisse abzustellen)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de-AT" sz="1600" dirty="0"/>
          </a:p>
          <a:p>
            <a:pPr lvl="0"/>
            <a:endParaRPr lang="de-AT" sz="1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8</a:t>
            </a:fld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A9A509-C2A4-44F5-ABEF-C6C30C4A77BE}"/>
              </a:ext>
            </a:extLst>
          </p:cNvPr>
          <p:cNvSpPr txBox="1"/>
          <p:nvPr/>
        </p:nvSpPr>
        <p:spPr>
          <a:xfrm>
            <a:off x="2699792" y="332655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Dienstkraftwägen</a:t>
            </a:r>
            <a:b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de-DE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(§ 25 WGG)</a:t>
            </a:r>
          </a:p>
        </p:txBody>
      </p:sp>
      <p:pic>
        <p:nvPicPr>
          <p:cNvPr id="5" name="Picture 5" descr="GBV_symbol_color_72.png">
            <a:extLst>
              <a:ext uri="{FF2B5EF4-FFF2-40B4-BE49-F238E27FC236}">
                <a16:creationId xmlns:a16="http://schemas.microsoft.com/office/drawing/2014/main" id="{EA8E0431-1600-4A40-8FE3-DC7A8E15F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97155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3321"/>
            <a:ext cx="8134142" cy="5143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AT" sz="2400" b="1" dirty="0">
                <a:solidFill>
                  <a:srgbClr val="C00000"/>
                </a:solidFill>
              </a:rPr>
              <a:t>  </a:t>
            </a:r>
            <a:r>
              <a:rPr lang="de-AT" sz="2400" b="1" dirty="0"/>
              <a:t>Ausdehnung auf Aufsichtsräte – CG-Bericht</a:t>
            </a:r>
            <a:br>
              <a:rPr lang="de-AT" sz="2400" dirty="0"/>
            </a:br>
            <a:endParaRPr lang="de-AT" sz="24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b="1" dirty="0"/>
              <a:t>alle </a:t>
            </a:r>
            <a:r>
              <a:rPr lang="de-AT" sz="2000" b="1" dirty="0" err="1"/>
              <a:t>Organwalter</a:t>
            </a:r>
            <a:r>
              <a:rPr lang="de-AT" sz="2000" b="1" dirty="0"/>
              <a:t> </a:t>
            </a:r>
            <a:r>
              <a:rPr lang="de-AT" sz="2000" dirty="0"/>
              <a:t>statt bisher nur GF/</a:t>
            </a:r>
            <a:r>
              <a:rPr lang="de-AT" sz="2000" dirty="0" err="1"/>
              <a:t>VStd</a:t>
            </a:r>
            <a:r>
              <a:rPr lang="de-AT" sz="2000" dirty="0"/>
              <a:t> müssen Gewähr für eine ordnungsmäßige Aufgabenerfüllung (bisher Geschäftsführung) bieten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im speziellen ist dabei </a:t>
            </a:r>
            <a:r>
              <a:rPr lang="de-AT" sz="2000" b="1" dirty="0"/>
              <a:t>die bisherige Tätigkeit bei GBV </a:t>
            </a:r>
            <a:r>
              <a:rPr lang="de-AT" sz="2000" dirty="0"/>
              <a:t>zu berücksichtigen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verpflichtende Erstellung eines </a:t>
            </a:r>
            <a:r>
              <a:rPr lang="de-AT" sz="2000" b="1" dirty="0"/>
              <a:t>CG-Berichtes</a:t>
            </a:r>
            <a:r>
              <a:rPr lang="de-AT" sz="2000" dirty="0"/>
              <a:t> („light“-Version bis inkl. des Geschäftsjahres 2020)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in einem </a:t>
            </a:r>
            <a:r>
              <a:rPr lang="de-AT" sz="2000" b="1" dirty="0"/>
              <a:t>Branchen CG-Kodex </a:t>
            </a:r>
            <a:r>
              <a:rPr lang="de-AT" sz="2000" dirty="0"/>
              <a:t>sind Empfehlungen und oder verpflichtende Regelungen über die persönliche Zuverlässigkeit und Eignung vorzusehen.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de-AT" sz="1600" dirty="0"/>
          </a:p>
          <a:p>
            <a:pPr lvl="0"/>
            <a:endParaRPr lang="de-AT" sz="1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D3B5-AA47-4FF5-BAE0-FF15366222AE}" type="slidenum">
              <a:rPr lang="de-AT" smtClean="0"/>
              <a:t>9</a:t>
            </a:fld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A9A509-C2A4-44F5-ABEF-C6C30C4A77BE}"/>
              </a:ext>
            </a:extLst>
          </p:cNvPr>
          <p:cNvSpPr txBox="1"/>
          <p:nvPr/>
        </p:nvSpPr>
        <p:spPr>
          <a:xfrm>
            <a:off x="1619672" y="332655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Fit &amp; Proper</a:t>
            </a:r>
            <a:br>
              <a:rPr lang="de-D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de-DE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(§ 24 Abs 1 WGG + §§ 2b und § 3 Abs 1 GRVO)</a:t>
            </a:r>
          </a:p>
        </p:txBody>
      </p:sp>
      <p:pic>
        <p:nvPicPr>
          <p:cNvPr id="5" name="Picture 5" descr="GBV_symbol_color_72.png">
            <a:extLst>
              <a:ext uri="{FF2B5EF4-FFF2-40B4-BE49-F238E27FC236}">
                <a16:creationId xmlns:a16="http://schemas.microsoft.com/office/drawing/2014/main" id="{8A26D649-D58F-4E00-A19C-996F771DE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29"/>
            <a:ext cx="827584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39348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Bildschirmpräsentation (4:3)</PresentationFormat>
  <Paragraphs>102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Larissa</vt:lpstr>
      <vt:lpstr>WGG - Novelle 2019 BGBl. I Nr. 85/2019  WS 4: Qualitätssicherung für VStd./GF/AR  Alois Feichtinger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BMWFW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Aufsichtsbehörde im WGG: Aufgaben, Begrifflichkeiten und                    das RP 2017-2022</dc:title>
  <dc:creator>sommera</dc:creator>
  <cp:lastModifiedBy>XYZ</cp:lastModifiedBy>
  <cp:revision>348</cp:revision>
  <cp:lastPrinted>2019-08-30T08:55:35Z</cp:lastPrinted>
  <dcterms:created xsi:type="dcterms:W3CDTF">2018-01-23T09:46:24Z</dcterms:created>
  <dcterms:modified xsi:type="dcterms:W3CDTF">2019-08-30T09:00:05Z</dcterms:modified>
</cp:coreProperties>
</file>